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5143500" cx="9144000"/>
  <p:notesSz cx="6858000" cy="9144000"/>
  <p:embeddedFontLst>
    <p:embeddedFont>
      <p:font typeface="Roboto"/>
      <p:regular r:id="rId73"/>
      <p:bold r:id="rId74"/>
      <p:italic r:id="rId75"/>
      <p:boldItalic r:id="rId76"/>
    </p:embeddedFont>
    <p:embeddedFont>
      <p:font typeface="Montserrat"/>
      <p:regular r:id="rId77"/>
      <p:bold r:id="rId78"/>
      <p:italic r:id="rId79"/>
      <p:boldItalic r:id="rId80"/>
    </p:embeddedFont>
    <p:embeddedFont>
      <p:font typeface="Merriweather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erriweather-boldItalic.fntdata"/><Relationship Id="rId83" Type="http://schemas.openxmlformats.org/officeDocument/2006/relationships/font" Target="fonts/Merriweather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ontserrat-boldItalic.fntdata"/><Relationship Id="rId82" Type="http://schemas.openxmlformats.org/officeDocument/2006/relationships/font" Target="fonts/Merriweather-bold.fntdata"/><Relationship Id="rId81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regular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oboto-italic.fntdata"/><Relationship Id="rId30" Type="http://schemas.openxmlformats.org/officeDocument/2006/relationships/slide" Target="slides/slide25.xml"/><Relationship Id="rId74" Type="http://schemas.openxmlformats.org/officeDocument/2006/relationships/font" Target="fonts/Roboto-bold.fntdata"/><Relationship Id="rId33" Type="http://schemas.openxmlformats.org/officeDocument/2006/relationships/slide" Target="slides/slide28.xml"/><Relationship Id="rId77" Type="http://schemas.openxmlformats.org/officeDocument/2006/relationships/font" Target="fonts/Montserrat-regular.fntdata"/><Relationship Id="rId32" Type="http://schemas.openxmlformats.org/officeDocument/2006/relationships/slide" Target="slides/slide27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30.xml"/><Relationship Id="rId79" Type="http://schemas.openxmlformats.org/officeDocument/2006/relationships/font" Target="fonts/Montserrat-italic.fntdata"/><Relationship Id="rId34" Type="http://schemas.openxmlformats.org/officeDocument/2006/relationships/slide" Target="slides/slide29.xml"/><Relationship Id="rId78" Type="http://schemas.openxmlformats.org/officeDocument/2006/relationships/font" Target="fonts/Montserrat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Tie this back to HW4. What ill be talking about today, is how to take their HW4 to the next level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73d2437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73d2437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057f5125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7057f5125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7057f5125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7057f5125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7057f5125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7057f5125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7057f5125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7057f5125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7057f5125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7057f5125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7057f5125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7057f5125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73d24372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73d24372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7057f5125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7057f5125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 the memory cost as prohibitive on mobile devices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have many different kinds of materials, the size will be a bigger factor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7057f5125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7057f5125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229d88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229d88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73d24372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73d24372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73d243727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73d24372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7057f5125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7057f5125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7057f5125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7057f5125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73d24372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73d24372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7057f5125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7057f5125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73d243727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73d243727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the audience: what would you do for a directional light?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7057f5125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7057f5125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7057f5125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7057f5125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 this is what that first demo uses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7057f5125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7057f5125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7229d88c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7229d88c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Compare this all to HW4, and talk about scaling that up to be bigger (like a AAA game)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7057f5125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7057f5125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Example: say this is our scene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7057f5125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7057f5125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Break the screen up into tiles (16 x 16 pixels)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Identify which tiles this light affects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7057f5125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7057f5125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7057f5125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7057f5125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7057f5125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7057f5125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how you almost never have a scene with so many lights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Forward rendering gets you super far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Only like 2 games ago did the CoD engine switch to deferred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7229d88c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7229d88c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72e1609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72e1609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When i say scale up, i mean: How would you represent new objects? Golems, cars, clouds, etc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do you organize their data and logic?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would you share common functionality?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71dca25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71dca25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71dca25c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71dca25c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Godot isnt strictly inheritance based, they also kind of have ECS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are there no AAA games with Godot?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720a45e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720a45e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</a:t>
            </a:r>
            <a:r>
              <a:rPr b="1" lang="en" sz="12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You wanted a banana but what you got was a gorilla holding the banana</a:t>
            </a:r>
            <a:r>
              <a:rPr lang="en" sz="12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and the entire jungle</a:t>
            </a:r>
            <a:r>
              <a:rPr lang="en" sz="12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057f5125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057f5125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“The main question is though, why doesnt the way youre rendering in HW4 scale well?”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71dca25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71dca25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Blob class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Really high coupling, hard to manage, hard to sit down and design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72e1609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72e1609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71dca25c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71dca25c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game object is now defined by what components its made up of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702af006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702af006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create new gameobjects, you can reuse old components, or add new ones to help define that object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composition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of your objects base and final types are GameObject, you just add components too them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71dca25c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71dca25c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720a45e7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720a45e7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71dca25c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71dca25c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71dca25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71dca25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is scattered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Lots of cache misses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Virtual calls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72e1609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72e1609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71dca25c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71dca25c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point here is that the data and logic are together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 back to the MeshRenderer slide to show what Pure ECS looks like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732a0ca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732a0ca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 robot demo with forward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 bouncing lights 100 + 1000 with forward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WHY this happens as a transition to the next slide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731d9f3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731d9f3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720a45e7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720a45e7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 outside system (MeshRenderSubSystem) loops over all of the components, and performs all of the logic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71dca25c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71dca25c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Cache is king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the nomenclature online, how both are ECS, ‘classic’ vs ‘pure’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7229d88c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7229d88c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7057f5125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7057f5125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70a6466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70a6466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Sonic 06’. Also known as the game of loading screens. 39 seconds to load the overworld, which you’re in for 10 seconds to start a mission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70a6466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70a6466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a note that none of the things I’m about to show are very complicated. Just simple things that made a big impact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70a6466d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70a6466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7057f5125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7057f5125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Memory usage on the GPU is nearly 1/4th of the size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7057f5125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7057f5125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Inheritely, text files are going to be a much less compact representation of the data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7057f5125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7057f5125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Vertex shader figures out where the vertices appear on the screen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Fragment shader figures out what color each fragment/pixel is according to the material and lights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7057f5125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47057f5125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Note that the theoretical time for loading 14.2 MB from my 550MB / s SSD hard drive is 26ms, but i still need to allocate arrays on CPU, copy to GPU, etc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7057f512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7057f512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7057f5125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47057f5125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7057f5125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7057f5125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 that the texture has has 3 components, RGB (no A)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7057f5125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7057f5125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7057f5125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47057f5125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how the compressed files are becoming less and less of a need nowadays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Disk speed -&gt; 75MB -&gt; 550MB -&gt; 3500MB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47057f5125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47057f5125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7057f5125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7057f5125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7057f5125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7057f5125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only gets worse if you’re doing a more complicated lighting model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7057f5125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7057f5125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73d2437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73d2437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59625" y="1130075"/>
            <a:ext cx="8520600" cy="12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Scalability in Graphics Programming</a:t>
            </a:r>
            <a:endParaRPr sz="30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49225" y="2746404"/>
            <a:ext cx="1281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Tyler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Wasted Lighting Calculations?</a:t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1355175" y="1725425"/>
            <a:ext cx="5805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O(num_fragments * num_lights)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Num_fragments includes the ones that never make it into the final image for that frame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only have 16ms to do all of this, plus physics, animation, audio, etc…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Not enough time to deal with the waste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</a:t>
            </a:r>
            <a:r>
              <a:rPr lang="en"/>
              <a:t>Do W</a:t>
            </a:r>
            <a:r>
              <a:rPr lang="en"/>
              <a:t>e </a:t>
            </a:r>
            <a:r>
              <a:rPr lang="en"/>
              <a:t>G</a:t>
            </a:r>
            <a:r>
              <a:rPr lang="en"/>
              <a:t>et Rid of this Waste?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1361450" y="1643800"/>
            <a:ext cx="5805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You’re always going to have overdraw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 there a way to not light the occluded pixels?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Rendering</a:t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1355175" y="1725425"/>
            <a:ext cx="5805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the fragment shader, save all of the information needed for doing the lighting, but don’t actually do it yet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Once everything has been drawn to the screen, then go do the lighting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Prevents you from lighting fragments that end up getting overwritten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Rendering</a:t>
            </a:r>
            <a:endParaRPr/>
          </a:p>
        </p:txBody>
      </p:sp>
      <p:sp>
        <p:nvSpPr>
          <p:cNvPr id="195" name="Google Shape;195;p25"/>
          <p:cNvSpPr txBox="1"/>
          <p:nvPr/>
        </p:nvSpPr>
        <p:spPr>
          <a:xfrm>
            <a:off x="1355175" y="1725425"/>
            <a:ext cx="5805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needed to do lighting?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Position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Normal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Diffuse color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Specular color + exponent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Save this information into textures (collectively called the GBuffer)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Rendering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950" y="1367825"/>
            <a:ext cx="4952100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Rendering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75" y="1360850"/>
            <a:ext cx="76200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Rendering Demo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Rendering Steps</a:t>
            </a:r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1212075" y="1838850"/>
            <a:ext cx="39000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9" name="Google Shape;219;p29"/>
          <p:cNvSpPr txBox="1"/>
          <p:nvPr/>
        </p:nvSpPr>
        <p:spPr>
          <a:xfrm>
            <a:off x="1664250" y="1788600"/>
            <a:ext cx="6066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a framebuffer (GBuffer)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and attach your 4 textures to it (be careful texture types here)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Bind the GBuffer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Draw your scene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Switch back to the screen buffer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Bind the textures to a shader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Draw a full screen quad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Do the lighting in the fragment shader for the quad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Rendering Disadvantages</a:t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661025" y="1292325"/>
            <a:ext cx="8127600" cy="3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Storage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Each texture has to be the size of the screen, most as floating point textures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More complicated lighting means more textures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Ex: 4K screen -&gt; Each floating point texture is 128MB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Transparencies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Each fragment only has one value saved into the GBuffer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Overhead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Setup + texture access costs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For small scenes / low number of lights, might be worse than forward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Anti Aliasing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Hardware can’t do interpolation between colors of fragments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Deferred Rendering</a:t>
            </a:r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1208750" y="1613650"/>
            <a:ext cx="74832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Great, it’s faster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O(num_fragments * num_lights) -&gt; O(screen_res * num_lights)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Arguably not fast enough to be worth it: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Wasn’t that much faster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All of the downsides mentioned last slide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Many solutions around these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FPS scales better, but still linear with the number of lights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might we do better?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75" y="361225"/>
            <a:ext cx="9144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Question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825" y="1839650"/>
            <a:ext cx="4887250" cy="27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6475"/>
            <a:ext cx="3646998" cy="290392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3801125" y="2835425"/>
            <a:ext cx="404100" cy="7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718950" y="2232725"/>
            <a:ext cx="404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?</a:t>
            </a:r>
            <a:endParaRPr b="1"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Wasted Lighting Calculations?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725" y="1951899"/>
            <a:ext cx="297774" cy="4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/>
          <p:nvPr/>
        </p:nvSpPr>
        <p:spPr>
          <a:xfrm>
            <a:off x="1300000" y="1863975"/>
            <a:ext cx="6493800" cy="320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 txBox="1"/>
          <p:nvPr/>
        </p:nvSpPr>
        <p:spPr>
          <a:xfrm>
            <a:off x="4022575" y="1336425"/>
            <a:ext cx="1098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Screen</a:t>
            </a:r>
            <a:endParaRPr sz="1800"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717" y="4554050"/>
            <a:ext cx="600125" cy="5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Wasted Lighting Calculations?</a:t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725" y="1951899"/>
            <a:ext cx="297774" cy="4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/>
          <p:nvPr/>
        </p:nvSpPr>
        <p:spPr>
          <a:xfrm>
            <a:off x="1300000" y="1863975"/>
            <a:ext cx="6493800" cy="320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4022575" y="1336425"/>
            <a:ext cx="1098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Screen</a:t>
            </a:r>
            <a:endParaRPr sz="1800"/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717" y="4554050"/>
            <a:ext cx="600125" cy="5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5800000" y="3298375"/>
            <a:ext cx="3271800" cy="3062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336850" y="2497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Volumes - The Real Reason to do Deferred Rendering</a:t>
            </a:r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1435400" y="1613650"/>
            <a:ext cx="67377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Main idea: if you’re standing super far away from a point light, does it really affect you?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Yes, but not </a:t>
            </a:r>
            <a:r>
              <a:rPr lang="en" sz="1800"/>
              <a:t>perceptibly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Identify the effective range of a light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Identify some cutoff intensity (ex: 0.03)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your lighting attenuation equation, and solve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Intensity = I / d^2   -&gt;   0.03 = I / d^2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Only affect the pixels inside this radius for each light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we actually identify those pixels?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Volumes</a:t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749175" y="1613650"/>
            <a:ext cx="7424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Render an actual sphere with the radius calculated in the last step</a:t>
            </a:r>
            <a:endParaRPr sz="1800"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50" y="2164175"/>
            <a:ext cx="76200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Wasted Lighting Calculations?</a:t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725" y="1951899"/>
            <a:ext cx="297774" cy="4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4022575" y="1336425"/>
            <a:ext cx="1098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Screen</a:t>
            </a:r>
            <a:endParaRPr sz="1800"/>
          </a:p>
        </p:txBody>
      </p:sp>
      <p:sp>
        <p:nvSpPr>
          <p:cNvPr id="271" name="Google Shape;271;p36"/>
          <p:cNvSpPr/>
          <p:nvPr/>
        </p:nvSpPr>
        <p:spPr>
          <a:xfrm>
            <a:off x="5800000" y="3298375"/>
            <a:ext cx="3271800" cy="3062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717" y="4554050"/>
            <a:ext cx="600125" cy="5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/>
          <p:nvPr/>
        </p:nvSpPr>
        <p:spPr>
          <a:xfrm>
            <a:off x="7793800" y="2925325"/>
            <a:ext cx="1350300" cy="22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 rot="-5400000">
            <a:off x="6834550" y="4038525"/>
            <a:ext cx="1350300" cy="341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>
            <a:off x="1300000" y="1863975"/>
            <a:ext cx="6493800" cy="320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Volumes Demo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Volume Steps</a:t>
            </a:r>
            <a:endParaRPr/>
          </a:p>
        </p:txBody>
      </p:sp>
      <p:sp>
        <p:nvSpPr>
          <p:cNvPr id="286" name="Google Shape;286;p38"/>
          <p:cNvSpPr txBox="1"/>
          <p:nvPr/>
        </p:nvSpPr>
        <p:spPr>
          <a:xfrm>
            <a:off x="954600" y="1807450"/>
            <a:ext cx="69270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Same thing as deferred rendering until drawing the quad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Instead: turn on additive blending, turn off depth writing and testing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For each light: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Pass the light’s color and position to the shader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Render an actual sphere with the position and radius of the point light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In the fragment shader, find out how much color this one light adds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Volumes Limitations</a:t>
            </a:r>
            <a:endParaRPr/>
          </a:p>
        </p:txBody>
      </p:sp>
      <p:sp>
        <p:nvSpPr>
          <p:cNvPr id="292" name="Google Shape;292;p39"/>
          <p:cNvSpPr txBox="1"/>
          <p:nvPr/>
        </p:nvSpPr>
        <p:spPr>
          <a:xfrm>
            <a:off x="1760350" y="1613650"/>
            <a:ext cx="64128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be expensive to render tons of spheres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simpler geometry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Fragment depth ignored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Super bright lights kind of ruin this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Tons of texture accesses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So… Again, can we do better?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Tiled Deferred Rendering Demo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Tiled Deferred Rendering</a:t>
            </a:r>
            <a:endParaRPr/>
          </a:p>
        </p:txBody>
      </p:sp>
      <p:sp>
        <p:nvSpPr>
          <p:cNvPr id="303" name="Google Shape;303;p41"/>
          <p:cNvSpPr txBox="1"/>
          <p:nvPr/>
        </p:nvSpPr>
        <p:spPr>
          <a:xfrm>
            <a:off x="1479350" y="1869750"/>
            <a:ext cx="58695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Main idea: Identify the pixels that are affected, but don’t do so many texture accesses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61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Issues You Will Run Into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250250" y="2057950"/>
            <a:ext cx="66435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render complex scenes and stay at 60 FPS?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design your code to help you once you have large and complex games?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represent and load tons of characters, environments, etc?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Tiled Deferred Rendering</a:t>
            </a:r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00" y="1451075"/>
            <a:ext cx="5024275" cy="33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Tiled Deferred Rendering</a:t>
            </a:r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725" y="1441400"/>
            <a:ext cx="5004776" cy="33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Tiled Deferred Rendering</a:t>
            </a:r>
            <a:endParaRPr/>
          </a:p>
        </p:txBody>
      </p:sp>
      <p:sp>
        <p:nvSpPr>
          <p:cNvPr id="321" name="Google Shape;321;p44"/>
          <p:cNvSpPr txBox="1"/>
          <p:nvPr/>
        </p:nvSpPr>
        <p:spPr>
          <a:xfrm>
            <a:off x="1821775" y="1669275"/>
            <a:ext cx="48558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 a compute shader on each tile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For each tile, make a list of lights that hit that tile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Access the textures once, and then loop through that list of lights we made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Rendering Pipelines</a:t>
            </a:r>
            <a:endParaRPr/>
          </a:p>
        </p:txBody>
      </p:sp>
      <p:sp>
        <p:nvSpPr>
          <p:cNvPr id="327" name="Google Shape;327;p45"/>
          <p:cNvSpPr txBox="1"/>
          <p:nvPr/>
        </p:nvSpPr>
        <p:spPr>
          <a:xfrm>
            <a:off x="1643725" y="2205325"/>
            <a:ext cx="51555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Forward+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Clustered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Tiled rendering (one tile at a time)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really….</a:t>
            </a:r>
            <a:endParaRPr/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28" y="1318075"/>
            <a:ext cx="6800755" cy="38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311700" y="361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339" name="Google Shape;339;p47"/>
          <p:cNvSpPr txBox="1"/>
          <p:nvPr/>
        </p:nvSpPr>
        <p:spPr>
          <a:xfrm>
            <a:off x="4842150" y="1475850"/>
            <a:ext cx="42357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Rendering pipelines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Entity Component Systems</a:t>
            </a:r>
            <a:br>
              <a:rPr b="1" lang="en" sz="1800"/>
            </a:br>
            <a:br>
              <a:rPr b="1" lang="en" sz="1800"/>
            </a:br>
            <a:br>
              <a:rPr b="1" lang="en" sz="1800"/>
            </a:br>
            <a:br>
              <a:rPr b="1" lang="en" sz="1800"/>
            </a:b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Resource management and optimization</a:t>
            </a:r>
            <a:endParaRPr sz="1800"/>
          </a:p>
        </p:txBody>
      </p:sp>
      <p:sp>
        <p:nvSpPr>
          <p:cNvPr id="340" name="Google Shape;340;p47"/>
          <p:cNvSpPr txBox="1"/>
          <p:nvPr/>
        </p:nvSpPr>
        <p:spPr>
          <a:xfrm>
            <a:off x="106500" y="1448400"/>
            <a:ext cx="3386400" cy="3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render complex scenes and stay at 60 FPS?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How do you design your code to help you once you have large and complex games?</a:t>
            </a:r>
            <a:br>
              <a:rPr b="1" lang="en" sz="1800"/>
            </a:b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represent and load tons of characters, environments, etc?</a:t>
            </a:r>
            <a:endParaRPr sz="1800"/>
          </a:p>
        </p:txBody>
      </p:sp>
      <p:sp>
        <p:nvSpPr>
          <p:cNvPr id="341" name="Google Shape;341;p47"/>
          <p:cNvSpPr/>
          <p:nvPr/>
        </p:nvSpPr>
        <p:spPr>
          <a:xfrm>
            <a:off x="3783150" y="1616350"/>
            <a:ext cx="6918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3783150" y="2707025"/>
            <a:ext cx="6918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7"/>
          <p:cNvSpPr/>
          <p:nvPr/>
        </p:nvSpPr>
        <p:spPr>
          <a:xfrm>
            <a:off x="3783150" y="4085375"/>
            <a:ext cx="6918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311700" y="361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You Scale Up HW4?</a:t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1109850" y="2082050"/>
            <a:ext cx="6924300" cy="2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of you are probably currently doing an ad hoc approach to representing objects in your scene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well would this work for huge games?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other options are there?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First idea: Inheritance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Based Model</a:t>
            </a:r>
            <a:endParaRPr/>
          </a:p>
        </p:txBody>
      </p:sp>
      <p:sp>
        <p:nvSpPr>
          <p:cNvPr id="355" name="Google Shape;355;p49"/>
          <p:cNvSpPr/>
          <p:nvPr/>
        </p:nvSpPr>
        <p:spPr>
          <a:xfrm>
            <a:off x="3324100" y="1421525"/>
            <a:ext cx="15045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GameObject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6" name="Google Shape;356;p49"/>
          <p:cNvSpPr/>
          <p:nvPr/>
        </p:nvSpPr>
        <p:spPr>
          <a:xfrm>
            <a:off x="5146100" y="3187300"/>
            <a:ext cx="15045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Destructible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7" name="Google Shape;357;p49"/>
          <p:cNvSpPr/>
          <p:nvPr/>
        </p:nvSpPr>
        <p:spPr>
          <a:xfrm>
            <a:off x="1322225" y="2382425"/>
            <a:ext cx="15045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Animatable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8" name="Google Shape;358;p49"/>
          <p:cNvSpPr/>
          <p:nvPr/>
        </p:nvSpPr>
        <p:spPr>
          <a:xfrm>
            <a:off x="1996600" y="3449975"/>
            <a:ext cx="15045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Player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9" name="Google Shape;359;p49"/>
          <p:cNvSpPr/>
          <p:nvPr/>
        </p:nvSpPr>
        <p:spPr>
          <a:xfrm>
            <a:off x="0" y="3449975"/>
            <a:ext cx="17190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Enemy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0" name="Google Shape;360;p49"/>
          <p:cNvSpPr/>
          <p:nvPr/>
        </p:nvSpPr>
        <p:spPr>
          <a:xfrm>
            <a:off x="5146100" y="4302900"/>
            <a:ext cx="15045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House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61" name="Google Shape;361;p49"/>
          <p:cNvCxnSpPr>
            <a:stCxn id="359" idx="0"/>
            <a:endCxn id="357" idx="2"/>
          </p:cNvCxnSpPr>
          <p:nvPr/>
        </p:nvCxnSpPr>
        <p:spPr>
          <a:xfrm rot="-5400000">
            <a:off x="1185150" y="2560625"/>
            <a:ext cx="563700" cy="12150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49"/>
          <p:cNvCxnSpPr>
            <a:stCxn id="358" idx="0"/>
            <a:endCxn id="357" idx="2"/>
          </p:cNvCxnSpPr>
          <p:nvPr/>
        </p:nvCxnSpPr>
        <p:spPr>
          <a:xfrm flipH="1" rot="5400000">
            <a:off x="2129800" y="2830925"/>
            <a:ext cx="563700" cy="6744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49"/>
          <p:cNvSpPr/>
          <p:nvPr/>
        </p:nvSpPr>
        <p:spPr>
          <a:xfrm>
            <a:off x="5146100" y="2296650"/>
            <a:ext cx="1504500" cy="50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Static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64" name="Google Shape;364;p49"/>
          <p:cNvCxnSpPr>
            <a:stCxn id="360" idx="0"/>
            <a:endCxn id="356" idx="2"/>
          </p:cNvCxnSpPr>
          <p:nvPr/>
        </p:nvCxnSpPr>
        <p:spPr>
          <a:xfrm rot="-5400000">
            <a:off x="5592650" y="3996600"/>
            <a:ext cx="612000" cy="6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49"/>
          <p:cNvCxnSpPr>
            <a:endCxn id="363" idx="2"/>
          </p:cNvCxnSpPr>
          <p:nvPr/>
        </p:nvCxnSpPr>
        <p:spPr>
          <a:xfrm rot="-5400000">
            <a:off x="5704550" y="2993550"/>
            <a:ext cx="3870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49"/>
          <p:cNvCxnSpPr>
            <a:stCxn id="363" idx="0"/>
            <a:endCxn id="355" idx="2"/>
          </p:cNvCxnSpPr>
          <p:nvPr/>
        </p:nvCxnSpPr>
        <p:spPr>
          <a:xfrm flipH="1" rot="5400000">
            <a:off x="4801700" y="1200000"/>
            <a:ext cx="371400" cy="1821900"/>
          </a:xfrm>
          <a:prstGeom prst="bentConnector3">
            <a:avLst>
              <a:gd fmla="val 2543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49"/>
          <p:cNvCxnSpPr>
            <a:stCxn id="357" idx="0"/>
            <a:endCxn id="355" idx="2"/>
          </p:cNvCxnSpPr>
          <p:nvPr/>
        </p:nvCxnSpPr>
        <p:spPr>
          <a:xfrm rot="-5400000">
            <a:off x="2846825" y="1152875"/>
            <a:ext cx="457200" cy="2001900"/>
          </a:xfrm>
          <a:prstGeom prst="bentConnector3">
            <a:avLst>
              <a:gd fmla="val 3804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Based Model Example</a:t>
            </a:r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125" y="1383929"/>
            <a:ext cx="5060349" cy="204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238" y="3612255"/>
            <a:ext cx="686752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Based Model</a:t>
            </a:r>
            <a:endParaRPr/>
          </a:p>
        </p:txBody>
      </p:sp>
      <p:sp>
        <p:nvSpPr>
          <p:cNvPr id="380" name="Google Shape;380;p51"/>
          <p:cNvSpPr/>
          <p:nvPr/>
        </p:nvSpPr>
        <p:spPr>
          <a:xfrm>
            <a:off x="3991400" y="1371175"/>
            <a:ext cx="12534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GameObject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1" name="Google Shape;381;p51"/>
          <p:cNvSpPr/>
          <p:nvPr/>
        </p:nvSpPr>
        <p:spPr>
          <a:xfrm>
            <a:off x="5093125" y="2673900"/>
            <a:ext cx="12780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Destructible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2" name="Google Shape;382;p51"/>
          <p:cNvSpPr/>
          <p:nvPr/>
        </p:nvSpPr>
        <p:spPr>
          <a:xfrm>
            <a:off x="2766251" y="2080100"/>
            <a:ext cx="10866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Animatable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3" name="Google Shape;383;p51"/>
          <p:cNvSpPr/>
          <p:nvPr/>
        </p:nvSpPr>
        <p:spPr>
          <a:xfrm>
            <a:off x="3065752" y="2867686"/>
            <a:ext cx="9753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Player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4" name="Google Shape;384;p51"/>
          <p:cNvSpPr/>
          <p:nvPr/>
        </p:nvSpPr>
        <p:spPr>
          <a:xfrm>
            <a:off x="1658550" y="2867675"/>
            <a:ext cx="13101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Enemy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5" name="Google Shape;385;p51"/>
          <p:cNvSpPr/>
          <p:nvPr/>
        </p:nvSpPr>
        <p:spPr>
          <a:xfrm>
            <a:off x="5244845" y="3496940"/>
            <a:ext cx="9753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House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86" name="Google Shape;386;p51"/>
          <p:cNvCxnSpPr>
            <a:stCxn id="384" idx="0"/>
            <a:endCxn id="382" idx="2"/>
          </p:cNvCxnSpPr>
          <p:nvPr/>
        </p:nvCxnSpPr>
        <p:spPr>
          <a:xfrm rot="-5400000">
            <a:off x="2603700" y="2161775"/>
            <a:ext cx="415800" cy="9960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51"/>
          <p:cNvCxnSpPr>
            <a:stCxn id="383" idx="0"/>
            <a:endCxn id="382" idx="2"/>
          </p:cNvCxnSpPr>
          <p:nvPr/>
        </p:nvCxnSpPr>
        <p:spPr>
          <a:xfrm flipH="1" rot="5400000">
            <a:off x="3223552" y="2537836"/>
            <a:ext cx="415800" cy="243900"/>
          </a:xfrm>
          <a:prstGeom prst="bent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51"/>
          <p:cNvSpPr/>
          <p:nvPr/>
        </p:nvSpPr>
        <p:spPr>
          <a:xfrm>
            <a:off x="5244845" y="2016808"/>
            <a:ext cx="9753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Static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89" name="Google Shape;389;p51"/>
          <p:cNvCxnSpPr>
            <a:stCxn id="385" idx="0"/>
            <a:endCxn id="381" idx="2"/>
          </p:cNvCxnSpPr>
          <p:nvPr/>
        </p:nvCxnSpPr>
        <p:spPr>
          <a:xfrm rot="-5400000">
            <a:off x="5507195" y="3271040"/>
            <a:ext cx="451200" cy="600"/>
          </a:xfrm>
          <a:prstGeom prst="bentConnector3">
            <a:avLst>
              <a:gd fmla="val 5001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51"/>
          <p:cNvCxnSpPr>
            <a:endCxn id="388" idx="2"/>
          </p:cNvCxnSpPr>
          <p:nvPr/>
        </p:nvCxnSpPr>
        <p:spPr>
          <a:xfrm rot="-5400000">
            <a:off x="5589395" y="2531008"/>
            <a:ext cx="2856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51"/>
          <p:cNvCxnSpPr>
            <a:stCxn id="388" idx="0"/>
            <a:endCxn id="380" idx="2"/>
          </p:cNvCxnSpPr>
          <p:nvPr/>
        </p:nvCxnSpPr>
        <p:spPr>
          <a:xfrm flipH="1" rot="5400000">
            <a:off x="5038295" y="1322608"/>
            <a:ext cx="273900" cy="1114500"/>
          </a:xfrm>
          <a:prstGeom prst="bentConnector3">
            <a:avLst>
              <a:gd fmla="val 3574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51"/>
          <p:cNvCxnSpPr>
            <a:stCxn id="382" idx="0"/>
            <a:endCxn id="380" idx="2"/>
          </p:cNvCxnSpPr>
          <p:nvPr/>
        </p:nvCxnSpPr>
        <p:spPr>
          <a:xfrm rot="-5400000">
            <a:off x="3795251" y="1257200"/>
            <a:ext cx="337200" cy="1308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51"/>
          <p:cNvSpPr/>
          <p:nvPr/>
        </p:nvSpPr>
        <p:spPr>
          <a:xfrm>
            <a:off x="3309500" y="4026950"/>
            <a:ext cx="1395600" cy="592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Destructible Robot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94" name="Google Shape;394;p51"/>
          <p:cNvCxnSpPr>
            <a:stCxn id="393" idx="0"/>
            <a:endCxn id="384" idx="2"/>
          </p:cNvCxnSpPr>
          <p:nvPr/>
        </p:nvCxnSpPr>
        <p:spPr>
          <a:xfrm flipH="1" rot="5400000">
            <a:off x="2766650" y="2786300"/>
            <a:ext cx="787500" cy="16938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51"/>
          <p:cNvCxnSpPr>
            <a:endCxn id="381" idx="1"/>
          </p:cNvCxnSpPr>
          <p:nvPr/>
        </p:nvCxnSpPr>
        <p:spPr>
          <a:xfrm rot="-5400000">
            <a:off x="4124125" y="3058050"/>
            <a:ext cx="1167300" cy="7707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61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842150" y="1475850"/>
            <a:ext cx="42357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Rendering pipelines</a:t>
            </a:r>
            <a:br>
              <a:rPr lang="en" sz="1800"/>
            </a:br>
            <a:br>
              <a:rPr lang="en" sz="1800"/>
            </a:b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Entity Component Systems</a:t>
            </a:r>
            <a:br>
              <a:rPr lang="en" sz="1800"/>
            </a:br>
            <a:br>
              <a:rPr lang="en" sz="1800"/>
            </a:br>
            <a:br>
              <a:rPr lang="en" sz="1800"/>
            </a:b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Resource management and optimization</a:t>
            </a:r>
            <a:endParaRPr sz="1800"/>
          </a:p>
        </p:txBody>
      </p:sp>
      <p:sp>
        <p:nvSpPr>
          <p:cNvPr id="87" name="Google Shape;87;p16"/>
          <p:cNvSpPr txBox="1"/>
          <p:nvPr/>
        </p:nvSpPr>
        <p:spPr>
          <a:xfrm>
            <a:off x="106500" y="1448400"/>
            <a:ext cx="3386400" cy="3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render complex scenes and stay at 60 FPS?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design your code to help you once you have large and complex games?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represent and load tons of characters, environments, etc?</a:t>
            </a:r>
            <a:endParaRPr sz="1800"/>
          </a:p>
        </p:txBody>
      </p:sp>
      <p:sp>
        <p:nvSpPr>
          <p:cNvPr id="88" name="Google Shape;88;p16"/>
          <p:cNvSpPr/>
          <p:nvPr/>
        </p:nvSpPr>
        <p:spPr>
          <a:xfrm>
            <a:off x="3783150" y="1616350"/>
            <a:ext cx="6918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3783150" y="2707025"/>
            <a:ext cx="6918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783150" y="4085375"/>
            <a:ext cx="6918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 Based Model - The Blob</a:t>
            </a:r>
            <a:endParaRPr/>
          </a:p>
        </p:txBody>
      </p:sp>
      <p:sp>
        <p:nvSpPr>
          <p:cNvPr id="401" name="Google Shape;401;p52"/>
          <p:cNvSpPr/>
          <p:nvPr/>
        </p:nvSpPr>
        <p:spPr>
          <a:xfrm>
            <a:off x="3865175" y="1371075"/>
            <a:ext cx="2166300" cy="96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GameObject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02" name="Google Shape;402;p52"/>
          <p:cNvSpPr/>
          <p:nvPr/>
        </p:nvSpPr>
        <p:spPr>
          <a:xfrm>
            <a:off x="5455877" y="3193150"/>
            <a:ext cx="1160100" cy="2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Destructible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03" name="Google Shape;403;p52"/>
          <p:cNvSpPr/>
          <p:nvPr/>
        </p:nvSpPr>
        <p:spPr>
          <a:xfrm>
            <a:off x="3519225" y="2757875"/>
            <a:ext cx="1048500" cy="2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Animatable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04" name="Google Shape;404;p52"/>
          <p:cNvSpPr/>
          <p:nvPr/>
        </p:nvSpPr>
        <p:spPr>
          <a:xfrm>
            <a:off x="3924200" y="3302525"/>
            <a:ext cx="9048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Player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05" name="Google Shape;405;p52"/>
          <p:cNvSpPr/>
          <p:nvPr/>
        </p:nvSpPr>
        <p:spPr>
          <a:xfrm>
            <a:off x="2705025" y="3302525"/>
            <a:ext cx="11601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Enemy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06" name="Google Shape;406;p52"/>
          <p:cNvSpPr/>
          <p:nvPr/>
        </p:nvSpPr>
        <p:spPr>
          <a:xfrm>
            <a:off x="5564525" y="3796499"/>
            <a:ext cx="698400" cy="2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House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407" name="Google Shape;407;p52"/>
          <p:cNvCxnSpPr>
            <a:stCxn id="405" idx="0"/>
            <a:endCxn id="403" idx="2"/>
          </p:cNvCxnSpPr>
          <p:nvPr/>
        </p:nvCxnSpPr>
        <p:spPr>
          <a:xfrm rot="-5400000">
            <a:off x="3528075" y="2787125"/>
            <a:ext cx="272400" cy="758400"/>
          </a:xfrm>
          <a:prstGeom prst="bentConnector3">
            <a:avLst>
              <a:gd fmla="val 4997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52"/>
          <p:cNvCxnSpPr>
            <a:stCxn id="404" idx="0"/>
            <a:endCxn id="403" idx="2"/>
          </p:cNvCxnSpPr>
          <p:nvPr/>
        </p:nvCxnSpPr>
        <p:spPr>
          <a:xfrm flipH="1" rot="5400000">
            <a:off x="4073900" y="2999825"/>
            <a:ext cx="272400" cy="333000"/>
          </a:xfrm>
          <a:prstGeom prst="bentConnector3">
            <a:avLst>
              <a:gd fmla="val 4997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52"/>
          <p:cNvSpPr/>
          <p:nvPr/>
        </p:nvSpPr>
        <p:spPr>
          <a:xfrm>
            <a:off x="5564525" y="2711466"/>
            <a:ext cx="698400" cy="2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Static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410" name="Google Shape;410;p52"/>
          <p:cNvCxnSpPr>
            <a:stCxn id="406" idx="0"/>
            <a:endCxn id="402" idx="2"/>
          </p:cNvCxnSpPr>
          <p:nvPr/>
        </p:nvCxnSpPr>
        <p:spPr>
          <a:xfrm rot="-5400000">
            <a:off x="5809325" y="3569999"/>
            <a:ext cx="330900" cy="1221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52"/>
          <p:cNvCxnSpPr>
            <a:endCxn id="409" idx="2"/>
          </p:cNvCxnSpPr>
          <p:nvPr/>
        </p:nvCxnSpPr>
        <p:spPr>
          <a:xfrm rot="-5400000">
            <a:off x="5808725" y="3088266"/>
            <a:ext cx="209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52"/>
          <p:cNvCxnSpPr>
            <a:stCxn id="409" idx="0"/>
            <a:endCxn id="401" idx="2"/>
          </p:cNvCxnSpPr>
          <p:nvPr/>
        </p:nvCxnSpPr>
        <p:spPr>
          <a:xfrm flipH="1" rot="5400000">
            <a:off x="5245175" y="2042916"/>
            <a:ext cx="371700" cy="965400"/>
          </a:xfrm>
          <a:prstGeom prst="bentConnector3">
            <a:avLst>
              <a:gd fmla="val 4216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52"/>
          <p:cNvCxnSpPr>
            <a:stCxn id="403" idx="0"/>
            <a:endCxn id="401" idx="2"/>
          </p:cNvCxnSpPr>
          <p:nvPr/>
        </p:nvCxnSpPr>
        <p:spPr>
          <a:xfrm rot="-5400000">
            <a:off x="4286775" y="2096375"/>
            <a:ext cx="418200" cy="9048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52"/>
          <p:cNvSpPr/>
          <p:nvPr/>
        </p:nvSpPr>
        <p:spPr>
          <a:xfrm>
            <a:off x="4178499" y="4185025"/>
            <a:ext cx="1160100" cy="434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Destructible</a:t>
            </a:r>
            <a:r>
              <a:rPr lang="en" sz="1200">
                <a:solidFill>
                  <a:srgbClr val="FFFFFF"/>
                </a:solidFill>
              </a:rPr>
              <a:t> Robot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415" name="Google Shape;415;p52"/>
          <p:cNvCxnSpPr>
            <a:stCxn id="414" idx="0"/>
            <a:endCxn id="405" idx="2"/>
          </p:cNvCxnSpPr>
          <p:nvPr/>
        </p:nvCxnSpPr>
        <p:spPr>
          <a:xfrm flipH="1" rot="5400000">
            <a:off x="3732999" y="3159475"/>
            <a:ext cx="577500" cy="14736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52"/>
          <p:cNvCxnSpPr>
            <a:endCxn id="402" idx="1"/>
          </p:cNvCxnSpPr>
          <p:nvPr/>
        </p:nvCxnSpPr>
        <p:spPr>
          <a:xfrm rot="-5400000">
            <a:off x="4752077" y="3481150"/>
            <a:ext cx="855600" cy="5520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 &amp; Components</a:t>
            </a:r>
            <a:endParaRPr/>
          </a:p>
        </p:txBody>
      </p:sp>
      <p:sp>
        <p:nvSpPr>
          <p:cNvPr id="422" name="Google Shape;422;p53"/>
          <p:cNvSpPr txBox="1"/>
          <p:nvPr/>
        </p:nvSpPr>
        <p:spPr>
          <a:xfrm>
            <a:off x="1445100" y="1814950"/>
            <a:ext cx="5533800" cy="24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 way to design your objects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Provides greater flexibility when defining objects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composition over inheritance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428" name="Google Shape;428;p54"/>
          <p:cNvSpPr/>
          <p:nvPr/>
        </p:nvSpPr>
        <p:spPr>
          <a:xfrm>
            <a:off x="98275" y="2784256"/>
            <a:ext cx="1506600" cy="5067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Entity/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GameObject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9" name="Google Shape;429;p54"/>
          <p:cNvSpPr/>
          <p:nvPr/>
        </p:nvSpPr>
        <p:spPr>
          <a:xfrm>
            <a:off x="2935738" y="1676975"/>
            <a:ext cx="2064000" cy="7383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MeshRenderer Component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430" name="Google Shape;430;p54"/>
          <p:cNvCxnSpPr>
            <a:stCxn id="428" idx="3"/>
            <a:endCxn id="429" idx="1"/>
          </p:cNvCxnSpPr>
          <p:nvPr/>
        </p:nvCxnSpPr>
        <p:spPr>
          <a:xfrm flipH="1" rot="10800000">
            <a:off x="1604875" y="2046106"/>
            <a:ext cx="1330800" cy="9915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54"/>
          <p:cNvSpPr/>
          <p:nvPr/>
        </p:nvSpPr>
        <p:spPr>
          <a:xfrm>
            <a:off x="2935738" y="2577161"/>
            <a:ext cx="2064000" cy="7383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Physics Component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432" name="Google Shape;432;p54"/>
          <p:cNvCxnSpPr>
            <a:stCxn id="428" idx="3"/>
            <a:endCxn id="431" idx="1"/>
          </p:cNvCxnSpPr>
          <p:nvPr/>
        </p:nvCxnSpPr>
        <p:spPr>
          <a:xfrm flipH="1" rot="10800000">
            <a:off x="1604875" y="2946406"/>
            <a:ext cx="1330800" cy="912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54"/>
          <p:cNvSpPr/>
          <p:nvPr/>
        </p:nvSpPr>
        <p:spPr>
          <a:xfrm>
            <a:off x="2935738" y="3477348"/>
            <a:ext cx="2029800" cy="4746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Input </a:t>
            </a:r>
            <a:r>
              <a:rPr lang="en" sz="1800">
                <a:solidFill>
                  <a:srgbClr val="FFFFFF"/>
                </a:solidFill>
              </a:rPr>
              <a:t>Component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4" name="Google Shape;434;p54"/>
          <p:cNvSpPr txBox="1"/>
          <p:nvPr/>
        </p:nvSpPr>
        <p:spPr>
          <a:xfrm>
            <a:off x="335600" y="2308075"/>
            <a:ext cx="10272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</a:t>
            </a:r>
            <a:r>
              <a:rPr lang="en" sz="1800"/>
              <a:t>Player)</a:t>
            </a:r>
            <a:endParaRPr sz="1800"/>
          </a:p>
        </p:txBody>
      </p:sp>
      <p:cxnSp>
        <p:nvCxnSpPr>
          <p:cNvPr id="435" name="Google Shape;435;p54"/>
          <p:cNvCxnSpPr>
            <a:stCxn id="428" idx="3"/>
            <a:endCxn id="433" idx="1"/>
          </p:cNvCxnSpPr>
          <p:nvPr/>
        </p:nvCxnSpPr>
        <p:spPr>
          <a:xfrm>
            <a:off x="1604875" y="3037606"/>
            <a:ext cx="1330800" cy="6771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441" name="Google Shape;441;p55"/>
          <p:cNvSpPr/>
          <p:nvPr/>
        </p:nvSpPr>
        <p:spPr>
          <a:xfrm>
            <a:off x="98275" y="2777600"/>
            <a:ext cx="1504500" cy="503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Entity/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GameObject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2" name="Google Shape;442;p55"/>
          <p:cNvSpPr/>
          <p:nvPr/>
        </p:nvSpPr>
        <p:spPr>
          <a:xfrm>
            <a:off x="2931700" y="1676975"/>
            <a:ext cx="2061000" cy="733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MeshRenderer Component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443" name="Google Shape;443;p55"/>
          <p:cNvCxnSpPr>
            <a:stCxn id="441" idx="3"/>
            <a:endCxn id="442" idx="1"/>
          </p:cNvCxnSpPr>
          <p:nvPr/>
        </p:nvCxnSpPr>
        <p:spPr>
          <a:xfrm flipH="1" rot="10800000">
            <a:off x="1602775" y="2043950"/>
            <a:ext cx="1329000" cy="9855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5"/>
          <p:cNvSpPr/>
          <p:nvPr/>
        </p:nvSpPr>
        <p:spPr>
          <a:xfrm>
            <a:off x="2931700" y="2571750"/>
            <a:ext cx="2061000" cy="733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Physics Component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445" name="Google Shape;445;p55"/>
          <p:cNvCxnSpPr>
            <a:stCxn id="441" idx="3"/>
            <a:endCxn id="444" idx="1"/>
          </p:cNvCxnSpPr>
          <p:nvPr/>
        </p:nvCxnSpPr>
        <p:spPr>
          <a:xfrm flipH="1" rot="10800000">
            <a:off x="1602775" y="2938550"/>
            <a:ext cx="1329000" cy="90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55"/>
          <p:cNvSpPr/>
          <p:nvPr/>
        </p:nvSpPr>
        <p:spPr>
          <a:xfrm>
            <a:off x="2914600" y="4099100"/>
            <a:ext cx="2420700" cy="733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Health Regeneration </a:t>
            </a:r>
            <a:r>
              <a:rPr lang="en" sz="1800">
                <a:solidFill>
                  <a:srgbClr val="FFFFFF"/>
                </a:solidFill>
              </a:rPr>
              <a:t>Component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7" name="Google Shape;447;p55"/>
          <p:cNvSpPr/>
          <p:nvPr/>
        </p:nvSpPr>
        <p:spPr>
          <a:xfrm>
            <a:off x="2931700" y="3466525"/>
            <a:ext cx="2465100" cy="4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Lootable Component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8" name="Google Shape;448;p55"/>
          <p:cNvSpPr txBox="1"/>
          <p:nvPr/>
        </p:nvSpPr>
        <p:spPr>
          <a:xfrm>
            <a:off x="335600" y="2308075"/>
            <a:ext cx="11574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(Enemy)</a:t>
            </a:r>
            <a:endParaRPr sz="1800"/>
          </a:p>
        </p:txBody>
      </p:sp>
      <p:cxnSp>
        <p:nvCxnSpPr>
          <p:cNvPr id="449" name="Google Shape;449;p55"/>
          <p:cNvCxnSpPr>
            <a:stCxn id="441" idx="3"/>
            <a:endCxn id="447" idx="1"/>
          </p:cNvCxnSpPr>
          <p:nvPr/>
        </p:nvCxnSpPr>
        <p:spPr>
          <a:xfrm>
            <a:off x="1602775" y="3029450"/>
            <a:ext cx="1329000" cy="672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55"/>
          <p:cNvCxnSpPr>
            <a:stCxn id="441" idx="3"/>
            <a:endCxn id="446" idx="1"/>
          </p:cNvCxnSpPr>
          <p:nvPr/>
        </p:nvCxnSpPr>
        <p:spPr>
          <a:xfrm>
            <a:off x="1602775" y="3029450"/>
            <a:ext cx="1311900" cy="14367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/>
              <a:t>Example</a:t>
            </a:r>
            <a:endParaRPr/>
          </a:p>
        </p:txBody>
      </p:sp>
      <p:pic>
        <p:nvPicPr>
          <p:cNvPr id="456" name="Google Shape;4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275" y="2838350"/>
            <a:ext cx="448627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5" y="1775425"/>
            <a:ext cx="597217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75" y="1297225"/>
            <a:ext cx="167640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/>
              <a:t>Example</a:t>
            </a:r>
            <a:endParaRPr/>
          </a:p>
        </p:txBody>
      </p:sp>
      <p:pic>
        <p:nvPicPr>
          <p:cNvPr id="464" name="Google Shape;4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446" y="1277025"/>
            <a:ext cx="6260405" cy="38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05625"/>
            <a:ext cx="2877450" cy="2886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471" name="Google Shape;471;p58"/>
          <p:cNvSpPr txBox="1"/>
          <p:nvPr/>
        </p:nvSpPr>
        <p:spPr>
          <a:xfrm>
            <a:off x="516250" y="1755200"/>
            <a:ext cx="7265100" cy="25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Way easier to create new types of objects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Easy to create new components too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Much more manageable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Easier to update components without breaking everything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Composition at runtime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pic>
        <p:nvPicPr>
          <p:cNvPr id="477" name="Google Shape;477;p59"/>
          <p:cNvPicPr preferRelativeResize="0"/>
          <p:nvPr/>
        </p:nvPicPr>
        <p:blipFill rotWithShape="1">
          <a:blip r:embed="rId3">
            <a:alphaModFix/>
          </a:blip>
          <a:srcRect b="8318" l="0" r="0" t="35286"/>
          <a:stretch/>
        </p:blipFill>
        <p:spPr>
          <a:xfrm>
            <a:off x="792513" y="1918900"/>
            <a:ext cx="7558975" cy="23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Component Systems (</a:t>
            </a:r>
            <a:r>
              <a:rPr lang="en"/>
              <a:t>ECS)</a:t>
            </a:r>
            <a:endParaRPr/>
          </a:p>
        </p:txBody>
      </p:sp>
      <p:sp>
        <p:nvSpPr>
          <p:cNvPr id="483" name="Google Shape;483;p60"/>
          <p:cNvSpPr txBox="1"/>
          <p:nvPr/>
        </p:nvSpPr>
        <p:spPr>
          <a:xfrm>
            <a:off x="849900" y="1610425"/>
            <a:ext cx="5565300" cy="23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Separating the data from the logic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Entities (collection of components)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Components (data </a:t>
            </a:r>
            <a:r>
              <a:rPr i="1" lang="en" sz="1800"/>
              <a:t>only</a:t>
            </a:r>
            <a:r>
              <a:rPr lang="en" sz="1800"/>
              <a:t>)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Systems (logic </a:t>
            </a:r>
            <a:r>
              <a:rPr i="1" lang="en" sz="1800"/>
              <a:t>only</a:t>
            </a:r>
            <a:r>
              <a:rPr lang="en" sz="1800"/>
              <a:t>)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ECS Violation</a:t>
            </a:r>
            <a:endParaRPr/>
          </a:p>
        </p:txBody>
      </p:sp>
      <p:pic>
        <p:nvPicPr>
          <p:cNvPr id="489" name="Google Shape;4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75" y="1347575"/>
            <a:ext cx="6486736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1"/>
          <p:cNvSpPr txBox="1"/>
          <p:nvPr/>
        </p:nvSpPr>
        <p:spPr>
          <a:xfrm>
            <a:off x="6903650" y="2116300"/>
            <a:ext cx="21984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component has both data (velocity, radius, etc) and logic (the update function) in it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61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</a:t>
            </a: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ECS Example</a:t>
            </a:r>
            <a:endParaRPr/>
          </a:p>
        </p:txBody>
      </p:sp>
      <p:pic>
        <p:nvPicPr>
          <p:cNvPr id="496" name="Google Shape;4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925"/>
            <a:ext cx="873442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36800"/>
            <a:ext cx="264795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2"/>
          <p:cNvSpPr txBox="1"/>
          <p:nvPr/>
        </p:nvSpPr>
        <p:spPr>
          <a:xfrm>
            <a:off x="258125" y="1216625"/>
            <a:ext cx="26481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Header file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2"/>
          <p:cNvSpPr txBox="1"/>
          <p:nvPr/>
        </p:nvSpPr>
        <p:spPr>
          <a:xfrm>
            <a:off x="152325" y="3941400"/>
            <a:ext cx="26481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Cpp file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ECS </a:t>
            </a:r>
            <a:r>
              <a:rPr lang="en"/>
              <a:t>Example</a:t>
            </a:r>
            <a:endParaRPr/>
          </a:p>
        </p:txBody>
      </p:sp>
      <p:pic>
        <p:nvPicPr>
          <p:cNvPr id="505" name="Google Shape;5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50" y="1421825"/>
            <a:ext cx="81343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4"/>
          <p:cNvSpPr txBox="1"/>
          <p:nvPr>
            <p:ph type="title"/>
          </p:nvPr>
        </p:nvSpPr>
        <p:spPr>
          <a:xfrm>
            <a:off x="311725" y="10425"/>
            <a:ext cx="8520600" cy="12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ECS Advantages</a:t>
            </a:r>
            <a:endParaRPr/>
          </a:p>
        </p:txBody>
      </p:sp>
      <p:sp>
        <p:nvSpPr>
          <p:cNvPr id="511" name="Google Shape;511;p64"/>
          <p:cNvSpPr txBox="1"/>
          <p:nvPr/>
        </p:nvSpPr>
        <p:spPr>
          <a:xfrm>
            <a:off x="1787950" y="2246275"/>
            <a:ext cx="61005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performance than just entities + components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driven design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readable and modular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/>
          <p:nvPr>
            <p:ph type="title"/>
          </p:nvPr>
        </p:nvSpPr>
        <p:spPr>
          <a:xfrm>
            <a:off x="311700" y="361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517" name="Google Shape;517;p65"/>
          <p:cNvSpPr txBox="1"/>
          <p:nvPr/>
        </p:nvSpPr>
        <p:spPr>
          <a:xfrm>
            <a:off x="4842150" y="1475850"/>
            <a:ext cx="42357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Rendering pipelines</a:t>
            </a:r>
            <a:br>
              <a:rPr lang="en" sz="1800"/>
            </a:br>
            <a:br>
              <a:rPr lang="en" sz="1800"/>
            </a:b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Entity Component Systems</a:t>
            </a:r>
            <a:br>
              <a:rPr lang="en" sz="1800"/>
            </a:br>
            <a:br>
              <a:rPr lang="en" sz="1800"/>
            </a:br>
            <a:br>
              <a:rPr lang="en" sz="1800"/>
            </a:b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Resource management and optimization</a:t>
            </a:r>
            <a:endParaRPr b="1" sz="1800"/>
          </a:p>
        </p:txBody>
      </p:sp>
      <p:sp>
        <p:nvSpPr>
          <p:cNvPr id="518" name="Google Shape;518;p65"/>
          <p:cNvSpPr txBox="1"/>
          <p:nvPr/>
        </p:nvSpPr>
        <p:spPr>
          <a:xfrm>
            <a:off x="106500" y="1448400"/>
            <a:ext cx="3386400" cy="3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render complex scenes and stay at 60 FPS?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do you design your code to help you once you have large and complex games?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How do you represent and load tons of characters, environments, etc?</a:t>
            </a:r>
            <a:endParaRPr b="1" sz="1800"/>
          </a:p>
        </p:txBody>
      </p:sp>
      <p:sp>
        <p:nvSpPr>
          <p:cNvPr id="519" name="Google Shape;519;p65"/>
          <p:cNvSpPr/>
          <p:nvPr/>
        </p:nvSpPr>
        <p:spPr>
          <a:xfrm>
            <a:off x="3783150" y="1616350"/>
            <a:ext cx="6918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5"/>
          <p:cNvSpPr/>
          <p:nvPr/>
        </p:nvSpPr>
        <p:spPr>
          <a:xfrm>
            <a:off x="3783150" y="2707025"/>
            <a:ext cx="6918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5"/>
          <p:cNvSpPr/>
          <p:nvPr/>
        </p:nvSpPr>
        <p:spPr>
          <a:xfrm>
            <a:off x="3783150" y="4085375"/>
            <a:ext cx="691800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Management</a:t>
            </a:r>
            <a:endParaRPr/>
          </a:p>
        </p:txBody>
      </p:sp>
      <p:sp>
        <p:nvSpPr>
          <p:cNvPr id="527" name="Google Shape;527;p66"/>
          <p:cNvSpPr txBox="1"/>
          <p:nvPr/>
        </p:nvSpPr>
        <p:spPr>
          <a:xfrm>
            <a:off x="1372050" y="1849200"/>
            <a:ext cx="63999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it? Loading and managing game content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Example: In HW4 you had to load a scene, models, textures, etc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Resource management plays a huge roll in how flexible, and how fast your game engine is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Management</a:t>
            </a:r>
            <a:endParaRPr/>
          </a:p>
        </p:txBody>
      </p:sp>
      <p:sp>
        <p:nvSpPr>
          <p:cNvPr id="533" name="Google Shape;533;p67"/>
          <p:cNvSpPr txBox="1"/>
          <p:nvPr/>
        </p:nvSpPr>
        <p:spPr>
          <a:xfrm>
            <a:off x="1385025" y="1808100"/>
            <a:ext cx="63774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Speed: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fast you load resources is really important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425" y="2571750"/>
            <a:ext cx="1563250" cy="19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Management Optimization</a:t>
            </a:r>
            <a:endParaRPr/>
          </a:p>
        </p:txBody>
      </p:sp>
      <p:sp>
        <p:nvSpPr>
          <p:cNvPr id="540" name="Google Shape;540;p68"/>
          <p:cNvSpPr txBox="1"/>
          <p:nvPr/>
        </p:nvSpPr>
        <p:spPr>
          <a:xfrm>
            <a:off x="1340950" y="1757750"/>
            <a:ext cx="63774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My scenario: The house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68"/>
          <p:cNvPicPr preferRelativeResize="0"/>
          <p:nvPr/>
        </p:nvPicPr>
        <p:blipFill rotWithShape="1">
          <a:blip r:embed="rId3">
            <a:alphaModFix/>
          </a:blip>
          <a:srcRect b="0" l="0" r="0" t="5873"/>
          <a:stretch/>
        </p:blipFill>
        <p:spPr>
          <a:xfrm>
            <a:off x="2492050" y="2292400"/>
            <a:ext cx="3602075" cy="26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Management Optimization</a:t>
            </a:r>
            <a:endParaRPr/>
          </a:p>
        </p:txBody>
      </p:sp>
      <p:sp>
        <p:nvSpPr>
          <p:cNvPr id="547" name="Google Shape;547;p69"/>
          <p:cNvSpPr txBox="1"/>
          <p:nvPr/>
        </p:nvSpPr>
        <p:spPr>
          <a:xfrm>
            <a:off x="4389025" y="1922125"/>
            <a:ext cx="32310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OBJ size: 48 MB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Texture size: 2.9 MB (4K)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Triangles: ½ million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load time: 1.487s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Texture load time: 0.6s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size on GPU: 51.5 MB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69"/>
          <p:cNvPicPr preferRelativeResize="0"/>
          <p:nvPr/>
        </p:nvPicPr>
        <p:blipFill rotWithShape="1">
          <a:blip r:embed="rId3">
            <a:alphaModFix/>
          </a:blip>
          <a:srcRect b="0" l="0" r="0" t="5873"/>
          <a:stretch/>
        </p:blipFill>
        <p:spPr>
          <a:xfrm>
            <a:off x="415800" y="1922125"/>
            <a:ext cx="3602075" cy="26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Duplicate Vertices</a:t>
            </a:r>
            <a:endParaRPr/>
          </a:p>
        </p:txBody>
      </p:sp>
      <p:sp>
        <p:nvSpPr>
          <p:cNvPr id="554" name="Google Shape;554;p70"/>
          <p:cNvSpPr txBox="1"/>
          <p:nvPr/>
        </p:nvSpPr>
        <p:spPr>
          <a:xfrm>
            <a:off x="4389025" y="1922125"/>
            <a:ext cx="46596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size on GPU: 51.5 MB -&gt; 13.8 MB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Model load time: 1.487s -&gt; 1.710s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Time: 15% increase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Memory: 73% decrease</a:t>
            </a:r>
            <a:endParaRPr sz="1800"/>
          </a:p>
        </p:txBody>
      </p:sp>
      <p:pic>
        <p:nvPicPr>
          <p:cNvPr id="555" name="Google Shape;555;p70"/>
          <p:cNvPicPr preferRelativeResize="0"/>
          <p:nvPr/>
        </p:nvPicPr>
        <p:blipFill rotWithShape="1">
          <a:blip r:embed="rId3">
            <a:alphaModFix/>
          </a:blip>
          <a:srcRect b="0" l="0" r="0" t="5873"/>
          <a:stretch/>
        </p:blipFill>
        <p:spPr>
          <a:xfrm>
            <a:off x="415800" y="1922125"/>
            <a:ext cx="3602075" cy="26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Custom File Format</a:t>
            </a:r>
            <a:endParaRPr/>
          </a:p>
        </p:txBody>
      </p:sp>
      <p:sp>
        <p:nvSpPr>
          <p:cNvPr id="561" name="Google Shape;561;p71"/>
          <p:cNvSpPr txBox="1"/>
          <p:nvPr/>
        </p:nvSpPr>
        <p:spPr>
          <a:xfrm>
            <a:off x="153875" y="1450725"/>
            <a:ext cx="40299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3 vertices from OBJ file:</a:t>
            </a:r>
            <a:endParaRPr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 -0.653835 -0.167991 0.786276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 -0.614223 -0.144022 0.793519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 -0.585095 -0.226753 0.799376</a:t>
            </a:r>
            <a:endParaRPr sz="1800"/>
          </a:p>
        </p:txBody>
      </p:sp>
      <p:sp>
        <p:nvSpPr>
          <p:cNvPr id="562" name="Google Shape;562;p71"/>
          <p:cNvSpPr txBox="1"/>
          <p:nvPr/>
        </p:nvSpPr>
        <p:spPr>
          <a:xfrm>
            <a:off x="3780700" y="1450725"/>
            <a:ext cx="52242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93 characters, which means it takes 93 bytes to represent 3 vertices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Once loaded though:</a:t>
            </a:r>
            <a:br>
              <a:rPr lang="en" sz="1800"/>
            </a:br>
            <a:r>
              <a:rPr lang="en" sz="1800"/>
              <a:t>(3 verts)*(3 floats per vert) * (4 bytes per float) = 36 bytes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Just dump the mesh data into a binary file directly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Loading it won’t need any processing then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Rendering Review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1619250" y="2158575"/>
            <a:ext cx="1226400" cy="70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Object / Geometry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3442550" y="2148075"/>
            <a:ext cx="920400" cy="7026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Vertex Shader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814150" y="2148075"/>
            <a:ext cx="1185600" cy="7026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Fragment Shader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4362950" y="2412075"/>
            <a:ext cx="4512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" name="Google Shape;105;p18"/>
          <p:cNvSpPr/>
          <p:nvPr/>
        </p:nvSpPr>
        <p:spPr>
          <a:xfrm>
            <a:off x="5999750" y="2412075"/>
            <a:ext cx="4749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6" name="Google Shape;106;p18"/>
          <p:cNvSpPr/>
          <p:nvPr/>
        </p:nvSpPr>
        <p:spPr>
          <a:xfrm>
            <a:off x="2845600" y="2412075"/>
            <a:ext cx="5970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" name="Google Shape;107;p18"/>
          <p:cNvSpPr txBox="1"/>
          <p:nvPr/>
        </p:nvSpPr>
        <p:spPr>
          <a:xfrm>
            <a:off x="6560900" y="2285325"/>
            <a:ext cx="1069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Screen</a:t>
            </a:r>
            <a:endParaRPr sz="1800"/>
          </a:p>
        </p:txBody>
      </p:sp>
      <p:sp>
        <p:nvSpPr>
          <p:cNvPr id="108" name="Google Shape;108;p18"/>
          <p:cNvSpPr txBox="1"/>
          <p:nvPr/>
        </p:nvSpPr>
        <p:spPr>
          <a:xfrm>
            <a:off x="2801175" y="3618475"/>
            <a:ext cx="3429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What’s the most expensive thing here?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File Format</a:t>
            </a:r>
            <a:endParaRPr/>
          </a:p>
        </p:txBody>
      </p:sp>
      <p:sp>
        <p:nvSpPr>
          <p:cNvPr id="568" name="Google Shape;568;p72"/>
          <p:cNvSpPr txBox="1"/>
          <p:nvPr/>
        </p:nvSpPr>
        <p:spPr>
          <a:xfrm>
            <a:off x="3868625" y="1922125"/>
            <a:ext cx="51801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size on disk: 51.5 MB -&gt; 14.2 MB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load Time: 1.487s -&gt; 1.710s -&gt; 0.058s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Time: 96% decrease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Memory: 73% decrease</a:t>
            </a:r>
            <a:endParaRPr sz="1800"/>
          </a:p>
        </p:txBody>
      </p:sp>
      <p:pic>
        <p:nvPicPr>
          <p:cNvPr id="569" name="Google Shape;569;p72"/>
          <p:cNvPicPr preferRelativeResize="0"/>
          <p:nvPr/>
        </p:nvPicPr>
        <p:blipFill rotWithShape="1">
          <a:blip r:embed="rId3">
            <a:alphaModFix/>
          </a:blip>
          <a:srcRect b="0" l="0" r="0" t="5873"/>
          <a:stretch/>
        </p:blipFill>
        <p:spPr>
          <a:xfrm>
            <a:off x="130050" y="1922125"/>
            <a:ext cx="3602075" cy="26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Total</a:t>
            </a:r>
            <a:endParaRPr/>
          </a:p>
        </p:txBody>
      </p:sp>
      <p:sp>
        <p:nvSpPr>
          <p:cNvPr id="575" name="Google Shape;575;p73"/>
          <p:cNvSpPr txBox="1"/>
          <p:nvPr/>
        </p:nvSpPr>
        <p:spPr>
          <a:xfrm>
            <a:off x="3868625" y="1922125"/>
            <a:ext cx="51801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 load Time: 0.058s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Texture load time: </a:t>
            </a:r>
            <a:r>
              <a:rPr b="1" lang="en" sz="1800"/>
              <a:t>0.6</a:t>
            </a:r>
            <a:r>
              <a:rPr lang="en" sz="1800"/>
              <a:t> seconds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Why???</a:t>
            </a:r>
            <a:endParaRPr sz="1800"/>
          </a:p>
        </p:txBody>
      </p:sp>
      <p:pic>
        <p:nvPicPr>
          <p:cNvPr id="576" name="Google Shape;576;p73"/>
          <p:cNvPicPr preferRelativeResize="0"/>
          <p:nvPr/>
        </p:nvPicPr>
        <p:blipFill rotWithShape="1">
          <a:blip r:embed="rId3">
            <a:alphaModFix/>
          </a:blip>
          <a:srcRect b="0" l="0" r="0" t="5873"/>
          <a:stretch/>
        </p:blipFill>
        <p:spPr>
          <a:xfrm>
            <a:off x="130050" y="1922125"/>
            <a:ext cx="3602075" cy="26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Loading</a:t>
            </a:r>
            <a:endParaRPr/>
          </a:p>
        </p:txBody>
      </p:sp>
      <p:sp>
        <p:nvSpPr>
          <p:cNvPr id="582" name="Google Shape;582;p74"/>
          <p:cNvSpPr txBox="1"/>
          <p:nvPr/>
        </p:nvSpPr>
        <p:spPr>
          <a:xfrm>
            <a:off x="3868625" y="1922125"/>
            <a:ext cx="51801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Floats suck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From HW1, floats were easier to work with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But for almost every other scenario, do you actually need floats?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Converting to them is slow, and it uses 4 times as much memory</a:t>
            </a:r>
            <a:endParaRPr sz="1800"/>
          </a:p>
        </p:txBody>
      </p:sp>
      <p:pic>
        <p:nvPicPr>
          <p:cNvPr id="583" name="Google Shape;5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50" y="1433150"/>
            <a:ext cx="3634145" cy="363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Loading</a:t>
            </a:r>
            <a:endParaRPr/>
          </a:p>
        </p:txBody>
      </p:sp>
      <p:sp>
        <p:nvSpPr>
          <p:cNvPr id="589" name="Google Shape;589;p75"/>
          <p:cNvSpPr txBox="1"/>
          <p:nvPr/>
        </p:nvSpPr>
        <p:spPr>
          <a:xfrm>
            <a:off x="3915500" y="1794025"/>
            <a:ext cx="51801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Just take the output of stb_image directly (as unsigned chars)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Time: 0.6s -&gt; 0.18s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Memory: 192MB -&gt; 48MB (1/4th as much)</a:t>
            </a:r>
            <a:endParaRPr sz="1800"/>
          </a:p>
        </p:txBody>
      </p:sp>
      <p:pic>
        <p:nvPicPr>
          <p:cNvPr id="590" name="Google Shape;5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50" y="1433150"/>
            <a:ext cx="3634145" cy="363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</p:txBody>
      </p:sp>
      <p:sp>
        <p:nvSpPr>
          <p:cNvPr id="596" name="Google Shape;596;p76"/>
          <p:cNvSpPr txBox="1"/>
          <p:nvPr/>
        </p:nvSpPr>
        <p:spPr>
          <a:xfrm>
            <a:off x="659425" y="1922125"/>
            <a:ext cx="83892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 size on disk: 48 MB -&gt; 14.2 MB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 load time: 1.487s -&gt; 0.058s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 GPU size: 51.5 MB -&gt; 13.8 MB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Texture load time: 0.6s -&gt; 0.18s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Texture GPU size: 192 MB -&gt; 48 MB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Disk size: (48 + 2.9) -&gt; (14.2 + 2.9)  == 64% decrease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Total t</a:t>
            </a:r>
            <a:r>
              <a:rPr lang="en" sz="1800"/>
              <a:t>ime: 2.087s -&gt; 0.238s  == 89% decrease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GPU memory: 243.5 MB -&gt; 61.8 MB  == 75% decrease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We Do Better?</a:t>
            </a:r>
            <a:endParaRPr/>
          </a:p>
        </p:txBody>
      </p:sp>
      <p:sp>
        <p:nvSpPr>
          <p:cNvPr id="602" name="Google Shape;602;p77"/>
          <p:cNvSpPr txBox="1"/>
          <p:nvPr/>
        </p:nvSpPr>
        <p:spPr>
          <a:xfrm>
            <a:off x="659425" y="1922125"/>
            <a:ext cx="83892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Compressed files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Memory mapping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Custom image format</a:t>
            </a: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Comments</a:t>
            </a:r>
            <a:endParaRPr/>
          </a:p>
        </p:txBody>
      </p:sp>
      <p:sp>
        <p:nvSpPr>
          <p:cNvPr id="608" name="Google Shape;608;p78"/>
          <p:cNvSpPr txBox="1"/>
          <p:nvPr/>
        </p:nvSpPr>
        <p:spPr>
          <a:xfrm>
            <a:off x="1935175" y="1808100"/>
            <a:ext cx="52737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go write your own game engine (which you should):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</a:t>
            </a:r>
            <a:r>
              <a:rPr lang="en"/>
              <a:t>stuck with ‘analysis paralysis’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Worry much about 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the inefficient thing, and tack on a ‘TODO’ for later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the minimum viable product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EC or ECS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a Good Thanksgiving!</a:t>
            </a:r>
            <a:endParaRPr/>
          </a:p>
        </p:txBody>
      </p:sp>
      <p:pic>
        <p:nvPicPr>
          <p:cNvPr id="614" name="Google Shape;6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25" y="1378425"/>
            <a:ext cx="6602800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Rendering Review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1575400" y="2158575"/>
            <a:ext cx="1211700" cy="704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Object / Geometry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3442550" y="2148075"/>
            <a:ext cx="1071300" cy="7047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Vertex Shader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988500" y="2158575"/>
            <a:ext cx="1211700" cy="7047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Fragment Shader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4513600" y="2413125"/>
            <a:ext cx="4749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" name="Google Shape;118;p19"/>
          <p:cNvSpPr/>
          <p:nvPr/>
        </p:nvSpPr>
        <p:spPr>
          <a:xfrm>
            <a:off x="6200200" y="2423625"/>
            <a:ext cx="4749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" name="Google Shape;119;p19"/>
          <p:cNvSpPr/>
          <p:nvPr/>
        </p:nvSpPr>
        <p:spPr>
          <a:xfrm>
            <a:off x="2806875" y="2403075"/>
            <a:ext cx="6330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0" name="Google Shape;120;p19"/>
          <p:cNvSpPr txBox="1"/>
          <p:nvPr/>
        </p:nvSpPr>
        <p:spPr>
          <a:xfrm>
            <a:off x="6674850" y="2305275"/>
            <a:ext cx="1113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Screen</a:t>
            </a:r>
            <a:endParaRPr sz="1800"/>
          </a:p>
        </p:txBody>
      </p:sp>
      <p:sp>
        <p:nvSpPr>
          <p:cNvPr id="121" name="Google Shape;121;p19"/>
          <p:cNvSpPr/>
          <p:nvPr/>
        </p:nvSpPr>
        <p:spPr>
          <a:xfrm rot="-5400000">
            <a:off x="5279575" y="3046600"/>
            <a:ext cx="541500" cy="1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" name="Google Shape;122;p19"/>
          <p:cNvSpPr txBox="1"/>
          <p:nvPr/>
        </p:nvSpPr>
        <p:spPr>
          <a:xfrm>
            <a:off x="4390425" y="3418925"/>
            <a:ext cx="4706700" cy="136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Lighting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each light:</a:t>
            </a:r>
            <a:br>
              <a:rPr lang="en" sz="1800"/>
            </a:br>
            <a:r>
              <a:rPr lang="en" sz="1800"/>
              <a:t>    Do blinn-phong (or other lighting model)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Wasted Lighting Calculations?</a:t>
            </a:r>
            <a:endParaRPr/>
          </a:p>
        </p:txBody>
      </p:sp>
      <p:cxnSp>
        <p:nvCxnSpPr>
          <p:cNvPr id="128" name="Google Shape;128;p20"/>
          <p:cNvCxnSpPr/>
          <p:nvPr/>
        </p:nvCxnSpPr>
        <p:spPr>
          <a:xfrm flipH="1" rot="10800000">
            <a:off x="514975" y="2731398"/>
            <a:ext cx="535500" cy="21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0"/>
          <p:cNvCxnSpPr/>
          <p:nvPr/>
        </p:nvCxnSpPr>
        <p:spPr>
          <a:xfrm>
            <a:off x="514975" y="2949444"/>
            <a:ext cx="546300" cy="271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0"/>
          <p:cNvSpPr/>
          <p:nvPr/>
        </p:nvSpPr>
        <p:spPr>
          <a:xfrm>
            <a:off x="832469" y="2786595"/>
            <a:ext cx="182100" cy="361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975044" y="2936830"/>
            <a:ext cx="79200" cy="76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20"/>
          <p:cNvCxnSpPr/>
          <p:nvPr/>
        </p:nvCxnSpPr>
        <p:spPr>
          <a:xfrm flipH="1" rot="10800000">
            <a:off x="1187800" y="1552281"/>
            <a:ext cx="4363200" cy="14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0"/>
          <p:cNvCxnSpPr/>
          <p:nvPr/>
        </p:nvCxnSpPr>
        <p:spPr>
          <a:xfrm>
            <a:off x="1187800" y="2992347"/>
            <a:ext cx="4451100" cy="179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0"/>
          <p:cNvSpPr txBox="1"/>
          <p:nvPr/>
        </p:nvSpPr>
        <p:spPr>
          <a:xfrm>
            <a:off x="471900" y="2338525"/>
            <a:ext cx="755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Eye</a:t>
            </a:r>
            <a:endParaRPr sz="1800"/>
          </a:p>
        </p:txBody>
      </p:sp>
      <p:sp>
        <p:nvSpPr>
          <p:cNvPr id="135" name="Google Shape;135;p20"/>
          <p:cNvSpPr txBox="1"/>
          <p:nvPr/>
        </p:nvSpPr>
        <p:spPr>
          <a:xfrm>
            <a:off x="2627700" y="1596250"/>
            <a:ext cx="1071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Frustum</a:t>
            </a:r>
            <a:endParaRPr sz="1800"/>
          </a:p>
        </p:txBody>
      </p:sp>
      <p:sp>
        <p:nvSpPr>
          <p:cNvPr id="136" name="Google Shape;136;p20"/>
          <p:cNvSpPr/>
          <p:nvPr/>
        </p:nvSpPr>
        <p:spPr>
          <a:xfrm>
            <a:off x="4646600" y="2824925"/>
            <a:ext cx="433200" cy="70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4728850" y="3019600"/>
            <a:ext cx="2889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rot="-1028733">
            <a:off x="4063549" y="2501578"/>
            <a:ext cx="383650" cy="69152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 rot="-1027053">
            <a:off x="4130463" y="2689333"/>
            <a:ext cx="255833" cy="26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 rot="1581658">
            <a:off x="3362713" y="2666595"/>
            <a:ext cx="301334" cy="59059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 rot="1584724">
            <a:off x="3412895" y="2776955"/>
            <a:ext cx="200979" cy="226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42" name="Google Shape;142;p20"/>
          <p:cNvCxnSpPr/>
          <p:nvPr/>
        </p:nvCxnSpPr>
        <p:spPr>
          <a:xfrm>
            <a:off x="2304850" y="2737750"/>
            <a:ext cx="75300" cy="6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0"/>
          <p:cNvCxnSpPr/>
          <p:nvPr/>
        </p:nvCxnSpPr>
        <p:spPr>
          <a:xfrm flipH="1" rot="10800000">
            <a:off x="2311125" y="2687625"/>
            <a:ext cx="339000" cy="5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0"/>
          <p:cNvCxnSpPr/>
          <p:nvPr/>
        </p:nvCxnSpPr>
        <p:spPr>
          <a:xfrm rot="10800000">
            <a:off x="2644025" y="2699725"/>
            <a:ext cx="81600" cy="59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0"/>
          <p:cNvCxnSpPr/>
          <p:nvPr/>
        </p:nvCxnSpPr>
        <p:spPr>
          <a:xfrm flipH="1" rot="10800000">
            <a:off x="2386475" y="3296825"/>
            <a:ext cx="333000" cy="5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0"/>
          <p:cNvSpPr txBox="1"/>
          <p:nvPr/>
        </p:nvSpPr>
        <p:spPr>
          <a:xfrm rot="-157126">
            <a:off x="2366609" y="2831372"/>
            <a:ext cx="288902" cy="2717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Wasted Lighting Calculations?</a:t>
            </a:r>
            <a:endParaRPr/>
          </a:p>
        </p:txBody>
      </p:sp>
      <p:cxnSp>
        <p:nvCxnSpPr>
          <p:cNvPr id="152" name="Google Shape;152;p21"/>
          <p:cNvCxnSpPr/>
          <p:nvPr/>
        </p:nvCxnSpPr>
        <p:spPr>
          <a:xfrm flipH="1" rot="10800000">
            <a:off x="514975" y="2731398"/>
            <a:ext cx="535500" cy="21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514975" y="2949444"/>
            <a:ext cx="546300" cy="271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1"/>
          <p:cNvSpPr/>
          <p:nvPr/>
        </p:nvSpPr>
        <p:spPr>
          <a:xfrm>
            <a:off x="832469" y="2786595"/>
            <a:ext cx="182100" cy="361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975044" y="2936830"/>
            <a:ext cx="79200" cy="768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flipH="1" rot="10800000">
            <a:off x="1187800" y="1552281"/>
            <a:ext cx="4363200" cy="143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1187800" y="2992347"/>
            <a:ext cx="4451100" cy="179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1"/>
          <p:cNvSpPr txBox="1"/>
          <p:nvPr/>
        </p:nvSpPr>
        <p:spPr>
          <a:xfrm>
            <a:off x="478175" y="2338525"/>
            <a:ext cx="803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Eye</a:t>
            </a:r>
            <a:endParaRPr sz="1800"/>
          </a:p>
        </p:txBody>
      </p:sp>
      <p:sp>
        <p:nvSpPr>
          <p:cNvPr id="159" name="Google Shape;159;p21"/>
          <p:cNvSpPr txBox="1"/>
          <p:nvPr/>
        </p:nvSpPr>
        <p:spPr>
          <a:xfrm>
            <a:off x="2627700" y="1596250"/>
            <a:ext cx="10713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Frustum</a:t>
            </a:r>
            <a:endParaRPr sz="1800"/>
          </a:p>
        </p:txBody>
      </p:sp>
      <p:sp>
        <p:nvSpPr>
          <p:cNvPr id="160" name="Google Shape;160;p21"/>
          <p:cNvSpPr/>
          <p:nvPr/>
        </p:nvSpPr>
        <p:spPr>
          <a:xfrm>
            <a:off x="4646600" y="2824925"/>
            <a:ext cx="433200" cy="70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4728850" y="3019600"/>
            <a:ext cx="2889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 rot="-1028733">
            <a:off x="4063549" y="2501578"/>
            <a:ext cx="383650" cy="69152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 rot="-1027053">
            <a:off x="4130463" y="2689333"/>
            <a:ext cx="255833" cy="26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 rot="1581658">
            <a:off x="3362713" y="2666595"/>
            <a:ext cx="301334" cy="59059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 rot="1584724">
            <a:off x="3412895" y="2776955"/>
            <a:ext cx="200979" cy="226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66" name="Google Shape;166;p21"/>
          <p:cNvCxnSpPr/>
          <p:nvPr/>
        </p:nvCxnSpPr>
        <p:spPr>
          <a:xfrm>
            <a:off x="2304850" y="2737750"/>
            <a:ext cx="75300" cy="61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1"/>
          <p:cNvCxnSpPr/>
          <p:nvPr/>
        </p:nvCxnSpPr>
        <p:spPr>
          <a:xfrm flipH="1" rot="10800000">
            <a:off x="2311125" y="2687625"/>
            <a:ext cx="339000" cy="5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1"/>
          <p:cNvCxnSpPr/>
          <p:nvPr/>
        </p:nvCxnSpPr>
        <p:spPr>
          <a:xfrm rot="10800000">
            <a:off x="2644025" y="2699725"/>
            <a:ext cx="81600" cy="59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1"/>
          <p:cNvCxnSpPr/>
          <p:nvPr/>
        </p:nvCxnSpPr>
        <p:spPr>
          <a:xfrm flipH="1" rot="10800000">
            <a:off x="2386475" y="3296825"/>
            <a:ext cx="333000" cy="5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0" name="Google Shape;170;p21"/>
          <p:cNvSpPr txBox="1"/>
          <p:nvPr/>
        </p:nvSpPr>
        <p:spPr>
          <a:xfrm rot="-157126">
            <a:off x="2366609" y="2831372"/>
            <a:ext cx="288902" cy="2717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6694725" y="2297300"/>
            <a:ext cx="23676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 of the calculations done to figure out the color of boxes 1, 2, and 3 was wasted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